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8" r:id="rId8"/>
    <p:sldId id="264" r:id="rId9"/>
    <p:sldId id="269" r:id="rId10"/>
    <p:sldId id="265"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7.12.2020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7.12.2020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357686" y="1142984"/>
            <a:ext cx="3414714" cy="4495816"/>
          </a:xfrm>
        </p:spPr>
        <p:txBody>
          <a:bodyPr/>
          <a:lstStyle/>
          <a:p>
            <a:r>
              <a:rPr lang="tr-TR" b="1" dirty="0">
                <a:solidFill>
                  <a:srgbClr val="00B050"/>
                </a:solidFill>
                <a:latin typeface="Tempus Sans ITC" pitchFamily="82" charset="0"/>
              </a:rPr>
              <a:t>Merhaba Ben Ali..</a:t>
            </a:r>
          </a:p>
          <a:p>
            <a:r>
              <a:rPr lang="tr-TR" b="1" dirty="0">
                <a:solidFill>
                  <a:schemeClr val="tx1"/>
                </a:solidFill>
                <a:latin typeface="Tempus Sans ITC" pitchFamily="82" charset="0"/>
              </a:rPr>
              <a:t>Bu yıl </a:t>
            </a:r>
            <a:r>
              <a:rPr lang="tr-TR" b="1" dirty="0">
                <a:solidFill>
                  <a:srgbClr val="FF0000"/>
                </a:solidFill>
                <a:latin typeface="Tempus Sans ITC" pitchFamily="82" charset="0"/>
              </a:rPr>
              <a:t>1. Sınıfa </a:t>
            </a:r>
            <a:r>
              <a:rPr lang="tr-TR" b="1" dirty="0">
                <a:solidFill>
                  <a:schemeClr val="tx1"/>
                </a:solidFill>
                <a:latin typeface="Tempus Sans ITC" pitchFamily="82" charset="0"/>
              </a:rPr>
              <a:t>başladım.</a:t>
            </a:r>
          </a:p>
          <a:p>
            <a:r>
              <a:rPr lang="tr-TR" b="1" dirty="0">
                <a:solidFill>
                  <a:schemeClr val="tx1"/>
                </a:solidFill>
                <a:latin typeface="Tempus Sans ITC" pitchFamily="82" charset="0"/>
              </a:rPr>
              <a:t>Duydum ki benden şikayetçiymişsiniz.</a:t>
            </a:r>
          </a:p>
          <a:p>
            <a:r>
              <a:rPr lang="tr-TR" b="1" dirty="0">
                <a:solidFill>
                  <a:schemeClr val="tx1"/>
                </a:solidFill>
                <a:latin typeface="Tempus Sans ITC" pitchFamily="82" charset="0"/>
              </a:rPr>
              <a:t>Ama ben de sizden şikayetçiyim!</a:t>
            </a:r>
          </a:p>
        </p:txBody>
      </p:sp>
      <p:pic>
        <p:nvPicPr>
          <p:cNvPr id="1026" name="Picture 2" descr="C:\Users\Pc\Desktop\951fdddf23.png"/>
          <p:cNvPicPr>
            <a:picLocks noChangeAspect="1" noChangeArrowheads="1"/>
          </p:cNvPicPr>
          <p:nvPr/>
        </p:nvPicPr>
        <p:blipFill>
          <a:blip r:embed="rId2"/>
          <a:srcRect/>
          <a:stretch>
            <a:fillRect/>
          </a:stretch>
        </p:blipFill>
        <p:spPr bwMode="auto">
          <a:xfrm>
            <a:off x="571472" y="642918"/>
            <a:ext cx="2643206" cy="45720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29058" y="1714488"/>
            <a:ext cx="4757742" cy="3429016"/>
          </a:xfrm>
        </p:spPr>
        <p:txBody>
          <a:bodyPr>
            <a:noAutofit/>
          </a:bodyPr>
          <a:lstStyle/>
          <a:p>
            <a:r>
              <a:rPr lang="tr-TR" sz="3200" b="1" dirty="0">
                <a:solidFill>
                  <a:srgbClr val="0070C0"/>
                </a:solidFill>
                <a:latin typeface="Tempus Sans ITC" pitchFamily="82" charset="0"/>
              </a:rPr>
              <a:t>Bu dönemde fazla sorumsuzluk gösterebilirim. </a:t>
            </a:r>
            <a:br>
              <a:rPr lang="tr-TR" sz="3200" b="1" dirty="0">
                <a:solidFill>
                  <a:srgbClr val="0070C0"/>
                </a:solidFill>
                <a:latin typeface="Tempus Sans ITC" pitchFamily="82" charset="0"/>
              </a:rPr>
            </a:br>
            <a:r>
              <a:rPr lang="tr-TR" sz="2800" b="1" dirty="0">
                <a:solidFill>
                  <a:srgbClr val="FF0000"/>
                </a:solidFill>
                <a:latin typeface="Tempus Sans ITC" pitchFamily="82" charset="0"/>
              </a:rPr>
              <a:t>Ödev yapmamak için direnirsem lütfen bir gün ödevlerimi yapmadan gitmeme müsaade edin. </a:t>
            </a:r>
            <a:br>
              <a:rPr lang="tr-TR" sz="2800" b="1" dirty="0">
                <a:solidFill>
                  <a:srgbClr val="FF0000"/>
                </a:solidFill>
                <a:latin typeface="Tempus Sans ITC" pitchFamily="82" charset="0"/>
              </a:rPr>
            </a:br>
            <a:r>
              <a:rPr lang="tr-TR" sz="2800" b="1" dirty="0">
                <a:solidFill>
                  <a:srgbClr val="FF0000"/>
                </a:solidFill>
                <a:latin typeface="Tempus Sans ITC" pitchFamily="82" charset="0"/>
              </a:rPr>
              <a:t>Bırakın öğretmenim uyarsın. Ödevsiz gitmenin ne olduğunu okulda öğreneyim.</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714348" y="1142984"/>
            <a:ext cx="2571768" cy="442915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071810"/>
            <a:ext cx="8229600" cy="2500330"/>
          </a:xfrm>
        </p:spPr>
        <p:txBody>
          <a:bodyPr>
            <a:normAutofit/>
          </a:bodyPr>
          <a:lstStyle/>
          <a:p>
            <a:pPr>
              <a:buNone/>
            </a:pPr>
            <a:r>
              <a:rPr lang="tr-TR" dirty="0"/>
              <a:t>			</a:t>
            </a:r>
          </a:p>
          <a:p>
            <a:pPr algn="ctr">
              <a:buNone/>
            </a:pPr>
            <a:r>
              <a:rPr lang="tr-TR" dirty="0">
                <a:latin typeface="Comic Sans MS" pitchFamily="66" charset="0"/>
              </a:rPr>
              <a:t>İBRAHİM AKOĞLU İLKOKULU</a:t>
            </a:r>
          </a:p>
          <a:p>
            <a:pPr>
              <a:buNone/>
            </a:pPr>
            <a:r>
              <a:rPr lang="tr-TR" dirty="0">
                <a:latin typeface="Comic Sans MS" pitchFamily="66" charset="0"/>
              </a:rPr>
              <a:t>				</a:t>
            </a:r>
          </a:p>
          <a:p>
            <a:pPr algn="ctr">
              <a:buNone/>
            </a:pPr>
            <a:r>
              <a:rPr lang="tr-TR" sz="1100" dirty="0">
                <a:latin typeface="Comic Sans MS" pitchFamily="66" charset="0"/>
              </a:rPr>
              <a:t>Bu çalışma AYŞE </a:t>
            </a:r>
            <a:r>
              <a:rPr lang="tr-TR" sz="1100" dirty="0" err="1">
                <a:latin typeface="Comic Sans MS" pitchFamily="66" charset="0"/>
              </a:rPr>
              <a:t>İRGÜNEŞ’in</a:t>
            </a:r>
            <a:r>
              <a:rPr lang="tr-TR" sz="1100" dirty="0">
                <a:latin typeface="Comic Sans MS" pitchFamily="66" charset="0"/>
              </a:rPr>
              <a:t>  çalışmasından alınmıştır. </a:t>
            </a:r>
          </a:p>
        </p:txBody>
      </p:sp>
      <p:sp>
        <p:nvSpPr>
          <p:cNvPr id="24578" name="AutoShape 2" descr="Psikolojik Danışman ve Rehber Öğretmen, Pedagog, Psikolog, Psikiyatr Kime  Denir? - Şair Mehmet Emin Yurdakul İlkokul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4579" name="Picture 3" descr="C:\Users\Pc\Desktop\k_31102051_k_01092021_rehberlik-servisi-web-resim_wa976.jpg"/>
          <p:cNvPicPr>
            <a:picLocks noChangeAspect="1" noChangeArrowheads="1"/>
          </p:cNvPicPr>
          <p:nvPr/>
        </p:nvPicPr>
        <p:blipFill>
          <a:blip r:embed="rId2"/>
          <a:srcRect/>
          <a:stretch>
            <a:fillRect/>
          </a:stretch>
        </p:blipFill>
        <p:spPr bwMode="auto">
          <a:xfrm>
            <a:off x="1714480" y="500042"/>
            <a:ext cx="5715000" cy="22860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3372" y="1500174"/>
            <a:ext cx="4543428" cy="3511552"/>
          </a:xfrm>
        </p:spPr>
        <p:txBody>
          <a:bodyPr>
            <a:normAutofit fontScale="90000"/>
          </a:bodyPr>
          <a:lstStyle/>
          <a:p>
            <a:r>
              <a:rPr lang="tr-TR" sz="3200" b="1" dirty="0">
                <a:latin typeface="Tempus Sans ITC" pitchFamily="82" charset="0"/>
              </a:rPr>
              <a:t>Şimdi düşünün, evlendiniz, eşiniz sizi çok seviyor bundan eminsiniz. Ama sizden her gün hiç durmadan 4 saat evi temizlemenizi istiyor ve elinde de bir bezle başınızda bekliyor.</a:t>
            </a:r>
            <a:br>
              <a:rPr lang="tr-TR" sz="3200" b="1" dirty="0">
                <a:latin typeface="Tempus Sans ITC" pitchFamily="82" charset="0"/>
              </a:rPr>
            </a:br>
            <a:r>
              <a:rPr lang="tr-TR" sz="3200" b="1" dirty="0">
                <a:solidFill>
                  <a:srgbClr val="FF0000"/>
                </a:solidFill>
                <a:latin typeface="Tempus Sans ITC" pitchFamily="82" charset="0"/>
              </a:rPr>
              <a:t>Üstelik sabah 8.30’dan saat 15.30’a kadar iştesiniz.</a:t>
            </a:r>
          </a:p>
        </p:txBody>
      </p:sp>
      <p:pic>
        <p:nvPicPr>
          <p:cNvPr id="2050" name="Picture 2" descr="C:\Users\Pc\Desktop\951fdddf23.png"/>
          <p:cNvPicPr>
            <a:picLocks noGrp="1" noChangeAspect="1" noChangeArrowheads="1"/>
          </p:cNvPicPr>
          <p:nvPr>
            <p:ph idx="1"/>
          </p:nvPr>
        </p:nvPicPr>
        <p:blipFill>
          <a:blip r:embed="rId2"/>
          <a:srcRect/>
          <a:stretch>
            <a:fillRect/>
          </a:stretch>
        </p:blipFill>
        <p:spPr bwMode="auto">
          <a:xfrm>
            <a:off x="500034" y="642918"/>
            <a:ext cx="2928958" cy="464347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48" y="274638"/>
            <a:ext cx="4400552" cy="4868874"/>
          </a:xfrm>
        </p:spPr>
        <p:txBody>
          <a:bodyPr>
            <a:normAutofit fontScale="90000"/>
          </a:bodyPr>
          <a:lstStyle/>
          <a:p>
            <a:br>
              <a:rPr lang="tr-TR" sz="3200" dirty="0"/>
            </a:br>
            <a:br>
              <a:rPr lang="tr-TR" sz="3200" dirty="0"/>
            </a:br>
            <a:br>
              <a:rPr lang="tr-TR" sz="3200" dirty="0"/>
            </a:br>
            <a:r>
              <a:rPr lang="tr-TR" sz="3200" b="1" dirty="0">
                <a:solidFill>
                  <a:srgbClr val="FF0000"/>
                </a:solidFill>
                <a:latin typeface="Tempus Sans ITC" pitchFamily="82" charset="0"/>
              </a:rPr>
              <a:t>‘Canım, burası olmamış, bir daha siler misin? ‘</a:t>
            </a:r>
            <a:br>
              <a:rPr lang="tr-TR" sz="3200" b="1" dirty="0">
                <a:solidFill>
                  <a:srgbClr val="FF0000"/>
                </a:solidFill>
                <a:latin typeface="Tempus Sans ITC" pitchFamily="82" charset="0"/>
              </a:rPr>
            </a:br>
            <a:br>
              <a:rPr lang="tr-TR" sz="3200" b="1" dirty="0">
                <a:latin typeface="Tempus Sans ITC" pitchFamily="82" charset="0"/>
              </a:rPr>
            </a:br>
            <a:r>
              <a:rPr lang="tr-TR" sz="3200" b="1" dirty="0">
                <a:solidFill>
                  <a:srgbClr val="7030A0"/>
                </a:solidFill>
                <a:latin typeface="Tempus Sans ITC" pitchFamily="82" charset="0"/>
              </a:rPr>
              <a:t>‘Ama yine olmamış tekrar sil.’</a:t>
            </a:r>
            <a:br>
              <a:rPr lang="tr-TR" sz="3200" b="1" dirty="0">
                <a:solidFill>
                  <a:srgbClr val="7030A0"/>
                </a:solidFill>
                <a:latin typeface="Tempus Sans ITC" pitchFamily="82" charset="0"/>
              </a:rPr>
            </a:br>
            <a:br>
              <a:rPr lang="tr-TR" sz="3200" b="1" dirty="0">
                <a:latin typeface="Tempus Sans ITC" pitchFamily="82" charset="0"/>
              </a:rPr>
            </a:br>
            <a:r>
              <a:rPr lang="tr-TR" sz="3200" b="1" dirty="0">
                <a:solidFill>
                  <a:srgbClr val="00B050"/>
                </a:solidFill>
                <a:latin typeface="Tempus Sans ITC" pitchFamily="82" charset="0"/>
              </a:rPr>
              <a:t>‘Ya sen anlamıyor musun olmuyor diyorum, düzgün temizle şurayı!’</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857224" y="1000108"/>
            <a:ext cx="2857520" cy="4643470"/>
          </a:xfrm>
          <a:prstGeom prst="rect">
            <a:avLst/>
          </a:prstGeom>
          <a:noFill/>
        </p:spPr>
      </p:pic>
      <p:sp>
        <p:nvSpPr>
          <p:cNvPr id="1026" name="AutoShape 2" descr="Red Hair Man Emoji | Red hair men, Red hair emoji,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7" name="Picture 3" descr="C:\Users\Pc\Desktop\indir.jpg"/>
          <p:cNvPicPr>
            <a:picLocks noChangeAspect="1" noChangeArrowheads="1"/>
          </p:cNvPicPr>
          <p:nvPr/>
        </p:nvPicPr>
        <p:blipFill>
          <a:blip r:embed="rId3"/>
          <a:srcRect/>
          <a:stretch>
            <a:fillRect/>
          </a:stretch>
        </p:blipFill>
        <p:spPr bwMode="auto">
          <a:xfrm>
            <a:off x="6000760" y="642918"/>
            <a:ext cx="533397" cy="6575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29058" y="2571744"/>
            <a:ext cx="4614866" cy="1143000"/>
          </a:xfrm>
        </p:spPr>
        <p:txBody>
          <a:bodyPr>
            <a:normAutofit fontScale="90000"/>
          </a:bodyPr>
          <a:lstStyle/>
          <a:p>
            <a:r>
              <a:rPr lang="tr-TR" sz="3200" b="1" dirty="0">
                <a:solidFill>
                  <a:srgbClr val="0070C0"/>
                </a:solidFill>
                <a:latin typeface="Tempus Sans ITC" pitchFamily="82" charset="0"/>
              </a:rPr>
              <a:t>‘Ne dedin, yoruldum mu? Yapmak istemiyor musun? Peki sen bilirsin, ben de yarın komşulara anlatırım bu hiçbir şey yapmak istemiyor diye.’</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500034" y="785794"/>
            <a:ext cx="2643206" cy="4500594"/>
          </a:xfrm>
          <a:prstGeom prst="rect">
            <a:avLst/>
          </a:prstGeom>
          <a:noFill/>
        </p:spPr>
      </p:pic>
      <p:pic>
        <p:nvPicPr>
          <p:cNvPr id="5" name="Picture 3" descr="C:\Users\Pc\Desktop\indir.jpg"/>
          <p:cNvPicPr>
            <a:picLocks noChangeAspect="1" noChangeArrowheads="1"/>
          </p:cNvPicPr>
          <p:nvPr/>
        </p:nvPicPr>
        <p:blipFill>
          <a:blip r:embed="rId3"/>
          <a:srcRect/>
          <a:stretch>
            <a:fillRect/>
          </a:stretch>
        </p:blipFill>
        <p:spPr bwMode="auto">
          <a:xfrm>
            <a:off x="5643570" y="1000108"/>
            <a:ext cx="533397" cy="657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29058" y="1285860"/>
            <a:ext cx="4686304" cy="3857652"/>
          </a:xfrm>
        </p:spPr>
        <p:txBody>
          <a:bodyPr>
            <a:normAutofit fontScale="90000"/>
          </a:bodyPr>
          <a:lstStyle/>
          <a:p>
            <a:r>
              <a:rPr lang="tr-TR" b="1" dirty="0" err="1">
                <a:solidFill>
                  <a:srgbClr val="FF0000"/>
                </a:solidFill>
                <a:latin typeface="Tempus Sans ITC" pitchFamily="82" charset="0"/>
              </a:rPr>
              <a:t>Eee</a:t>
            </a:r>
            <a:r>
              <a:rPr lang="tr-TR" b="1" dirty="0">
                <a:solidFill>
                  <a:srgbClr val="FF0000"/>
                </a:solidFill>
                <a:latin typeface="Tempus Sans ITC" pitchFamily="82" charset="0"/>
              </a:rPr>
              <a:t>… Nasıldı? </a:t>
            </a:r>
            <a:br>
              <a:rPr lang="tr-TR" b="1" dirty="0">
                <a:solidFill>
                  <a:srgbClr val="FF0000"/>
                </a:solidFill>
                <a:latin typeface="Tempus Sans ITC" pitchFamily="82" charset="0"/>
              </a:rPr>
            </a:br>
            <a:r>
              <a:rPr lang="tr-TR" sz="3200" b="1" dirty="0">
                <a:solidFill>
                  <a:srgbClr val="00B050"/>
                </a:solidFill>
                <a:latin typeface="Tempus Sans ITC" pitchFamily="82" charset="0"/>
              </a:rPr>
              <a:t>Nasıl hissettiniz kendinizi?</a:t>
            </a:r>
            <a:br>
              <a:rPr lang="tr-TR" sz="3200" b="1" dirty="0">
                <a:solidFill>
                  <a:srgbClr val="00B050"/>
                </a:solidFill>
                <a:latin typeface="Tempus Sans ITC" pitchFamily="82" charset="0"/>
              </a:rPr>
            </a:br>
            <a:br>
              <a:rPr lang="tr-TR" sz="3200" b="1" dirty="0">
                <a:latin typeface="Tempus Sans ITC" pitchFamily="82" charset="0"/>
              </a:rPr>
            </a:br>
            <a:r>
              <a:rPr lang="tr-TR" sz="3200" b="1" dirty="0">
                <a:solidFill>
                  <a:srgbClr val="7030A0"/>
                </a:solidFill>
                <a:latin typeface="Tempus Sans ITC" pitchFamily="82" charset="0"/>
              </a:rPr>
              <a:t>Peki beni gerçekten tanıyor musunuz?</a:t>
            </a:r>
            <a:br>
              <a:rPr lang="tr-TR" sz="3200" b="1" dirty="0">
                <a:solidFill>
                  <a:srgbClr val="7030A0"/>
                </a:solidFill>
                <a:latin typeface="Tempus Sans ITC" pitchFamily="82" charset="0"/>
              </a:rPr>
            </a:br>
            <a:br>
              <a:rPr lang="tr-TR" sz="3200" b="1" dirty="0">
                <a:latin typeface="Tempus Sans ITC" pitchFamily="82" charset="0"/>
              </a:rPr>
            </a:br>
            <a:r>
              <a:rPr lang="tr-TR" sz="3200" b="1" dirty="0">
                <a:latin typeface="Tempus Sans ITC" pitchFamily="82" charset="0"/>
              </a:rPr>
              <a:t>Mesela ben 6 yaşındayım ve anaokulundan yeni ayrıldım. Sizce bu ne demek?</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500034" y="1357298"/>
            <a:ext cx="2500330" cy="407196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3372" y="1857364"/>
            <a:ext cx="4257676" cy="2571760"/>
          </a:xfrm>
        </p:spPr>
        <p:txBody>
          <a:bodyPr>
            <a:normAutofit fontScale="90000"/>
          </a:bodyPr>
          <a:lstStyle/>
          <a:p>
            <a:r>
              <a:rPr lang="tr-TR" sz="3600" b="1" dirty="0">
                <a:solidFill>
                  <a:srgbClr val="00B050"/>
                </a:solidFill>
                <a:latin typeface="Tempus Sans ITC" pitchFamily="82" charset="0"/>
              </a:rPr>
              <a:t>Benden 1 saat ödevlerimin başında oturmamı, düzenli bir şekilde yapmamı istiyorsunuz. Benimse bu yaşta </a:t>
            </a:r>
            <a:r>
              <a:rPr lang="tr-TR" sz="3600" b="1" dirty="0">
                <a:solidFill>
                  <a:srgbClr val="FF0000"/>
                </a:solidFill>
                <a:latin typeface="Tempus Sans ITC" pitchFamily="82" charset="0"/>
              </a:rPr>
              <a:t>dikkat sürem yalnızca 15 dakika. </a:t>
            </a:r>
            <a:r>
              <a:rPr lang="tr-TR" sz="3600" b="1" dirty="0">
                <a:solidFill>
                  <a:srgbClr val="00B050"/>
                </a:solidFill>
                <a:latin typeface="Tempus Sans ITC" pitchFamily="82" charset="0"/>
              </a:rPr>
              <a:t>Ayrıca kalem tutmaya yeni alışıyorum ve ellerim çok ağrıyor</a:t>
            </a:r>
            <a:r>
              <a:rPr lang="tr-TR" b="1" dirty="0">
                <a:solidFill>
                  <a:srgbClr val="00B050"/>
                </a:solidFill>
              </a:rPr>
              <a:t>. </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1071538" y="1000108"/>
            <a:ext cx="2428892" cy="42148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00562" y="857232"/>
            <a:ext cx="4186238" cy="3714776"/>
          </a:xfrm>
        </p:spPr>
        <p:txBody>
          <a:bodyPr>
            <a:normAutofit fontScale="90000"/>
          </a:bodyPr>
          <a:lstStyle/>
          <a:p>
            <a:br>
              <a:rPr lang="tr-TR" sz="3200" b="1" dirty="0">
                <a:solidFill>
                  <a:srgbClr val="00B050"/>
                </a:solidFill>
                <a:latin typeface="Tempus Sans ITC" pitchFamily="82" charset="0"/>
              </a:rPr>
            </a:br>
            <a:br>
              <a:rPr lang="tr-TR" sz="3200" b="1" dirty="0">
                <a:solidFill>
                  <a:srgbClr val="00B050"/>
                </a:solidFill>
                <a:latin typeface="Tempus Sans ITC" pitchFamily="82" charset="0"/>
              </a:rPr>
            </a:br>
            <a:r>
              <a:rPr lang="tr-TR" sz="3200" b="1" dirty="0">
                <a:solidFill>
                  <a:srgbClr val="00B050"/>
                </a:solidFill>
                <a:latin typeface="Tempus Sans ITC" pitchFamily="82" charset="0"/>
              </a:rPr>
              <a:t>Elinizde silgiyle başımda bekliyorsunuz. Baskı altında daha çok yanlış yapıyorum</a:t>
            </a:r>
            <a:br>
              <a:rPr lang="tr-TR" sz="3200" b="1" dirty="0">
                <a:solidFill>
                  <a:srgbClr val="00B050"/>
                </a:solidFill>
                <a:latin typeface="Tempus Sans ITC" pitchFamily="82" charset="0"/>
              </a:rPr>
            </a:br>
            <a:br>
              <a:rPr lang="tr-TR" sz="3200" b="1" dirty="0">
                <a:solidFill>
                  <a:srgbClr val="00B050"/>
                </a:solidFill>
                <a:latin typeface="Tempus Sans ITC" pitchFamily="82" charset="0"/>
              </a:rPr>
            </a:br>
            <a:r>
              <a:rPr lang="tr-TR" sz="3200" b="1" dirty="0">
                <a:solidFill>
                  <a:srgbClr val="7030A0"/>
                </a:solidFill>
                <a:latin typeface="Tempus Sans ITC" pitchFamily="82" charset="0"/>
              </a:rPr>
              <a:t>Bu sefer birbirimize kızıyoruz, bağırıyoruz ve ben hiç ödev yapmak istemiyorum</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785786" y="928670"/>
            <a:ext cx="3214710" cy="4643470"/>
          </a:xfrm>
          <a:prstGeom prst="rect">
            <a:avLst/>
          </a:prstGeom>
          <a:noFill/>
        </p:spPr>
      </p:pic>
      <p:pic>
        <p:nvPicPr>
          <p:cNvPr id="16386" name="Picture 2" descr="C:\Users\Pc\Desktop\q5anoiyb-900.jpg"/>
          <p:cNvPicPr>
            <a:picLocks noChangeAspect="1" noChangeArrowheads="1"/>
          </p:cNvPicPr>
          <p:nvPr/>
        </p:nvPicPr>
        <p:blipFill>
          <a:blip r:embed="rId3" cstate="print"/>
          <a:srcRect/>
          <a:stretch>
            <a:fillRect/>
          </a:stretch>
        </p:blipFill>
        <p:spPr bwMode="auto">
          <a:xfrm>
            <a:off x="7572396" y="2500306"/>
            <a:ext cx="500066" cy="500066"/>
          </a:xfrm>
          <a:prstGeom prst="rect">
            <a:avLst/>
          </a:prstGeom>
          <a:noFill/>
        </p:spPr>
      </p:pic>
      <p:pic>
        <p:nvPicPr>
          <p:cNvPr id="6" name="Picture 2" descr="C:\Users\Pc\Desktop\q5anoiyb-900.jpg"/>
          <p:cNvPicPr>
            <a:picLocks noChangeAspect="1" noChangeArrowheads="1"/>
          </p:cNvPicPr>
          <p:nvPr/>
        </p:nvPicPr>
        <p:blipFill>
          <a:blip r:embed="rId3" cstate="print"/>
          <a:srcRect/>
          <a:stretch>
            <a:fillRect/>
          </a:stretch>
        </p:blipFill>
        <p:spPr bwMode="auto">
          <a:xfrm>
            <a:off x="7715272" y="4643446"/>
            <a:ext cx="500066" cy="50006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29058" y="1571612"/>
            <a:ext cx="4214842" cy="2857512"/>
          </a:xfrm>
        </p:spPr>
        <p:txBody>
          <a:bodyPr>
            <a:noAutofit/>
          </a:bodyPr>
          <a:lstStyle/>
          <a:p>
            <a:r>
              <a:rPr lang="tr-TR" sz="3200" b="1" dirty="0">
                <a:solidFill>
                  <a:srgbClr val="FF0000"/>
                </a:solidFill>
                <a:latin typeface="Tempus Sans ITC" pitchFamily="82" charset="0"/>
              </a:rPr>
              <a:t>Lütfen ders yaparken kısa molalar vermeme izin verin.</a:t>
            </a:r>
            <a:br>
              <a:rPr lang="tr-TR" sz="3200" b="1" dirty="0">
                <a:solidFill>
                  <a:srgbClr val="FF0000"/>
                </a:solidFill>
                <a:latin typeface="Tempus Sans ITC" pitchFamily="82" charset="0"/>
              </a:rPr>
            </a:br>
            <a:br>
              <a:rPr lang="tr-TR" sz="3200" b="1" dirty="0">
                <a:solidFill>
                  <a:srgbClr val="FF0000"/>
                </a:solidFill>
                <a:latin typeface="Tempus Sans ITC" pitchFamily="82" charset="0"/>
              </a:rPr>
            </a:br>
            <a:r>
              <a:rPr lang="tr-TR" sz="3600" b="1" dirty="0">
                <a:solidFill>
                  <a:srgbClr val="7030A0"/>
                </a:solidFill>
                <a:latin typeface="Tempus Sans ITC" pitchFamily="82" charset="0"/>
              </a:rPr>
              <a:t>Ben ödev yaparken siz televizyon izlemeyin, telefonla oynamayın.</a:t>
            </a:r>
          </a:p>
        </p:txBody>
      </p:sp>
      <p:pic>
        <p:nvPicPr>
          <p:cNvPr id="4" name="Picture 2" descr="C:\Users\Pc\Desktop\951fdddf23.png"/>
          <p:cNvPicPr>
            <a:picLocks noGrp="1" noChangeAspect="1" noChangeArrowheads="1"/>
          </p:cNvPicPr>
          <p:nvPr>
            <p:ph idx="1"/>
          </p:nvPr>
        </p:nvPicPr>
        <p:blipFill>
          <a:blip r:embed="rId2"/>
          <a:srcRect/>
          <a:stretch>
            <a:fillRect/>
          </a:stretch>
        </p:blipFill>
        <p:spPr bwMode="auto">
          <a:xfrm>
            <a:off x="285720" y="1000108"/>
            <a:ext cx="3214710" cy="42148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8992" y="1928802"/>
            <a:ext cx="5114932" cy="1143000"/>
          </a:xfrm>
        </p:spPr>
        <p:txBody>
          <a:bodyPr>
            <a:noAutofit/>
          </a:bodyPr>
          <a:lstStyle/>
          <a:p>
            <a:br>
              <a:rPr lang="tr-TR" sz="3200" b="1" dirty="0">
                <a:solidFill>
                  <a:srgbClr val="FF0000"/>
                </a:solidFill>
                <a:latin typeface="Tempus Sans ITC" pitchFamily="82" charset="0"/>
              </a:rPr>
            </a:br>
            <a:br>
              <a:rPr lang="tr-TR" sz="3200" b="1" dirty="0">
                <a:solidFill>
                  <a:srgbClr val="FF0000"/>
                </a:solidFill>
                <a:latin typeface="Tempus Sans ITC" pitchFamily="82" charset="0"/>
              </a:rPr>
            </a:br>
            <a:r>
              <a:rPr lang="tr-TR" sz="3200" b="1" dirty="0">
                <a:solidFill>
                  <a:srgbClr val="FF0000"/>
                </a:solidFill>
                <a:latin typeface="Tempus Sans ITC" pitchFamily="82" charset="0"/>
              </a:rPr>
              <a:t>Ben ders çalışırken sizlerde bana ders bitiminde beni mutlu kılacak ufak </a:t>
            </a:r>
            <a:r>
              <a:rPr lang="tr-TR" sz="3200" b="1" dirty="0" err="1">
                <a:solidFill>
                  <a:srgbClr val="FF0000"/>
                </a:solidFill>
                <a:latin typeface="Tempus Sans ITC" pitchFamily="82" charset="0"/>
              </a:rPr>
              <a:t>süprizler</a:t>
            </a:r>
            <a:r>
              <a:rPr lang="tr-TR" sz="3200" b="1" dirty="0">
                <a:solidFill>
                  <a:srgbClr val="FF0000"/>
                </a:solidFill>
                <a:latin typeface="Tempus Sans ITC" pitchFamily="82" charset="0"/>
              </a:rPr>
              <a:t> hazırlayabilirsiniz.</a:t>
            </a:r>
            <a:br>
              <a:rPr lang="tr-TR" sz="3200" b="1" dirty="0">
                <a:solidFill>
                  <a:srgbClr val="FF0000"/>
                </a:solidFill>
                <a:latin typeface="Tempus Sans ITC" pitchFamily="82" charset="0"/>
              </a:rPr>
            </a:br>
            <a:r>
              <a:rPr lang="tr-TR" sz="3200" b="1" dirty="0">
                <a:solidFill>
                  <a:srgbClr val="FF0000"/>
                </a:solidFill>
                <a:latin typeface="Tempus Sans ITC" pitchFamily="82" charset="0"/>
              </a:rPr>
              <a:t> </a:t>
            </a:r>
            <a:r>
              <a:rPr lang="tr-TR" sz="3200" b="1" dirty="0">
                <a:solidFill>
                  <a:srgbClr val="7030A0"/>
                </a:solidFill>
                <a:latin typeface="Tempus Sans ITC" pitchFamily="82" charset="0"/>
              </a:rPr>
              <a:t>Sevdiğim meyvelerden bir tabak       </a:t>
            </a:r>
            <a:br>
              <a:rPr lang="tr-TR" sz="3200" b="1" dirty="0">
                <a:solidFill>
                  <a:srgbClr val="7030A0"/>
                </a:solidFill>
                <a:latin typeface="Tempus Sans ITC" pitchFamily="82" charset="0"/>
              </a:rPr>
            </a:br>
            <a:r>
              <a:rPr lang="tr-TR" sz="3200" b="1" dirty="0">
                <a:solidFill>
                  <a:srgbClr val="7030A0"/>
                </a:solidFill>
                <a:latin typeface="Tempus Sans ITC" pitchFamily="82" charset="0"/>
              </a:rPr>
              <a:t>güzel bir kek dilimi </a:t>
            </a:r>
            <a:br>
              <a:rPr lang="tr-TR" sz="3200" b="1" dirty="0">
                <a:solidFill>
                  <a:srgbClr val="7030A0"/>
                </a:solidFill>
                <a:latin typeface="Tempus Sans ITC" pitchFamily="82" charset="0"/>
              </a:rPr>
            </a:br>
            <a:r>
              <a:rPr lang="tr-TR" sz="3200" b="1" dirty="0">
                <a:solidFill>
                  <a:srgbClr val="7030A0"/>
                </a:solidFill>
                <a:latin typeface="Tempus Sans ITC" pitchFamily="82" charset="0"/>
              </a:rPr>
              <a:t>taze sıkılmış meyve suyu</a:t>
            </a:r>
            <a:br>
              <a:rPr lang="tr-TR" sz="3200" b="1" dirty="0">
                <a:solidFill>
                  <a:srgbClr val="7030A0"/>
                </a:solidFill>
                <a:latin typeface="Tempus Sans ITC" pitchFamily="82" charset="0"/>
              </a:rPr>
            </a:br>
            <a:r>
              <a:rPr lang="tr-TR" sz="3200" b="1" dirty="0">
                <a:solidFill>
                  <a:srgbClr val="7030A0"/>
                </a:solidFill>
                <a:latin typeface="Tempus Sans ITC" pitchFamily="82" charset="0"/>
              </a:rPr>
              <a:t>veya ilgimi çekebilecek herhangi bir etkinlik olabilir.</a:t>
            </a:r>
          </a:p>
        </p:txBody>
      </p:sp>
      <p:pic>
        <p:nvPicPr>
          <p:cNvPr id="4" name="Picture 2" descr="C:\Users\Pc\Desktop\951fdddf23.png"/>
          <p:cNvPicPr>
            <a:picLocks noGrp="1" noChangeAspect="1" noChangeArrowheads="1"/>
          </p:cNvPicPr>
          <p:nvPr>
            <p:ph idx="1"/>
          </p:nvPr>
        </p:nvPicPr>
        <p:blipFill>
          <a:blip r:embed="rId2" cstate="print"/>
          <a:srcRect/>
          <a:stretch>
            <a:fillRect/>
          </a:stretch>
        </p:blipFill>
        <p:spPr bwMode="auto">
          <a:xfrm>
            <a:off x="285720" y="714356"/>
            <a:ext cx="3357586" cy="4786346"/>
          </a:xfrm>
          <a:prstGeom prst="rect">
            <a:avLst/>
          </a:prstGeom>
          <a:noFill/>
        </p:spPr>
      </p:pic>
      <p:pic>
        <p:nvPicPr>
          <p:cNvPr id="1026" name="Picture 2" descr="C:\Users\Pc\Desktop\54804aef-bc44-46f8-b605-13eec0a8641a.jpg"/>
          <p:cNvPicPr>
            <a:picLocks noChangeAspect="1" noChangeArrowheads="1"/>
          </p:cNvPicPr>
          <p:nvPr/>
        </p:nvPicPr>
        <p:blipFill>
          <a:blip r:embed="rId3" cstate="print"/>
          <a:srcRect/>
          <a:stretch>
            <a:fillRect/>
          </a:stretch>
        </p:blipFill>
        <p:spPr bwMode="auto">
          <a:xfrm>
            <a:off x="6572264" y="2928934"/>
            <a:ext cx="857256" cy="571504"/>
          </a:xfrm>
          <a:prstGeom prst="rect">
            <a:avLst/>
          </a:prstGeom>
          <a:noFill/>
        </p:spPr>
      </p:pic>
      <p:pic>
        <p:nvPicPr>
          <p:cNvPr id="1027" name="Picture 3" descr="C:\Users\Pc\Desktop\kisspng-cupcake-frosting-icing-emoji-birthday-cake-cup-cake-5ac41eea727523.8397617115228024104688.jpg"/>
          <p:cNvPicPr>
            <a:picLocks noChangeAspect="1" noChangeArrowheads="1"/>
          </p:cNvPicPr>
          <p:nvPr/>
        </p:nvPicPr>
        <p:blipFill>
          <a:blip r:embed="rId4" cstate="print"/>
          <a:srcRect/>
          <a:stretch>
            <a:fillRect/>
          </a:stretch>
        </p:blipFill>
        <p:spPr bwMode="auto">
          <a:xfrm>
            <a:off x="7715272" y="3500438"/>
            <a:ext cx="785818" cy="523879"/>
          </a:xfrm>
          <a:prstGeom prst="rect">
            <a:avLst/>
          </a:prstGeom>
          <a:noFill/>
        </p:spPr>
      </p:pic>
      <p:pic>
        <p:nvPicPr>
          <p:cNvPr id="1028" name="Picture 4" descr="C:\Users\Pc\Desktop\depositphotos_7600277-stock-photo-orange-drink.jpg"/>
          <p:cNvPicPr>
            <a:picLocks noChangeAspect="1" noChangeArrowheads="1"/>
          </p:cNvPicPr>
          <p:nvPr/>
        </p:nvPicPr>
        <p:blipFill>
          <a:blip r:embed="rId5" cstate="print"/>
          <a:srcRect/>
          <a:stretch>
            <a:fillRect/>
          </a:stretch>
        </p:blipFill>
        <p:spPr bwMode="auto">
          <a:xfrm>
            <a:off x="8286776" y="3929066"/>
            <a:ext cx="598412" cy="571504"/>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330</Words>
  <Application>Microsoft Office PowerPoint</Application>
  <PresentationFormat>Ekran Gösterisi (4:3)</PresentationFormat>
  <Paragraphs>17</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Comic Sans MS</vt:lpstr>
      <vt:lpstr>Tempus Sans ITC</vt:lpstr>
      <vt:lpstr>Ofis Teması</vt:lpstr>
      <vt:lpstr>PowerPoint Sunusu</vt:lpstr>
      <vt:lpstr>Şimdi düşünün, evlendiniz, eşiniz sizi çok seviyor bundan eminsiniz. Ama sizden her gün hiç durmadan 4 saat evi temizlemenizi istiyor ve elinde de bir bezle başınızda bekliyor. Üstelik sabah 8.30’dan saat 15.30’a kadar iştesiniz.</vt:lpstr>
      <vt:lpstr>   ‘Canım, burası olmamış, bir daha siler misin? ‘  ‘Ama yine olmamış tekrar sil.’  ‘Ya sen anlamıyor musun olmuyor diyorum, düzgün temizle şurayı!’</vt:lpstr>
      <vt:lpstr>‘Ne dedin, yoruldum mu? Yapmak istemiyor musun? Peki sen bilirsin, ben de yarın komşulara anlatırım bu hiçbir şey yapmak istemiyor diye.’</vt:lpstr>
      <vt:lpstr>Eee… Nasıldı?  Nasıl hissettiniz kendinizi?  Peki beni gerçekten tanıyor musunuz?  Mesela ben 6 yaşındayım ve anaokulundan yeni ayrıldım. Sizce bu ne demek?</vt:lpstr>
      <vt:lpstr>Benden 1 saat ödevlerimin başında oturmamı, düzenli bir şekilde yapmamı istiyorsunuz. Benimse bu yaşta dikkat sürem yalnızca 15 dakika. Ayrıca kalem tutmaya yeni alışıyorum ve ellerim çok ağrıyor. </vt:lpstr>
      <vt:lpstr>  Elinizde silgiyle başımda bekliyorsunuz. Baskı altında daha çok yanlış yapıyorum  Bu sefer birbirimize kızıyoruz, bağırıyoruz ve ben hiç ödev yapmak istemiyorum</vt:lpstr>
      <vt:lpstr>Lütfen ders yaparken kısa molalar vermeme izin verin.  Ben ödev yaparken siz televizyon izlemeyin, telefonla oynamayın.</vt:lpstr>
      <vt:lpstr>  Ben ders çalışırken sizlerde bana ders bitiminde beni mutlu kılacak ufak süprizler hazırlayabilirsiniz.  Sevdiğim meyvelerden bir tabak        güzel bir kek dilimi  taze sıkılmış meyve suyu veya ilgimi çekebilecek herhangi bir etkinlik olabilir.</vt:lpstr>
      <vt:lpstr>Bu dönemde fazla sorumsuzluk gösterebilirim.  Ödev yapmamak için direnirsem lütfen bir gün ödevlerimi yapmadan gitmeme müsaade edin.  Bırakın öğretmenim uyarsın. Ödevsiz gitmenin ne olduğunu okulda öğreneyim.</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Salim Aydemir</cp:lastModifiedBy>
  <cp:revision>13</cp:revision>
  <dcterms:created xsi:type="dcterms:W3CDTF">2020-11-11T12:48:44Z</dcterms:created>
  <dcterms:modified xsi:type="dcterms:W3CDTF">2020-12-07T08:30:54Z</dcterms:modified>
</cp:coreProperties>
</file>